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A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9282ebe826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g9282ebe826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924f3f9754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g924f3f9754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1.jpg"/><Relationship Id="rId10" Type="http://schemas.openxmlformats.org/officeDocument/2006/relationships/image" Target="../media/image4.png"/><Relationship Id="rId9" Type="http://schemas.openxmlformats.org/officeDocument/2006/relationships/image" Target="../media/image6.png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7" Type="http://schemas.openxmlformats.org/officeDocument/2006/relationships/image" Target="../media/image8.png"/><Relationship Id="rId8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picture containing drawing&#10;&#10;Description automatically generated" id="88" name="Google Shape;88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23676" y="998547"/>
            <a:ext cx="2609088" cy="260908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9" name="Google Shape;89;p13"/>
          <p:cNvCxnSpPr/>
          <p:nvPr/>
        </p:nvCxnSpPr>
        <p:spPr>
          <a:xfrm>
            <a:off x="3294906" y="5815423"/>
            <a:ext cx="5602200" cy="0"/>
          </a:xfrm>
          <a:prstGeom prst="straightConnector1">
            <a:avLst/>
          </a:prstGeom>
          <a:noFill/>
          <a:ln cap="flat" cmpd="sng" w="19050">
            <a:solidFill>
              <a:srgbClr val="AEABAB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0" name="Google Shape;90;p13"/>
          <p:cNvSpPr txBox="1"/>
          <p:nvPr>
            <p:ph type="ctrTitle"/>
          </p:nvPr>
        </p:nvSpPr>
        <p:spPr>
          <a:xfrm>
            <a:off x="93025" y="4053625"/>
            <a:ext cx="11895300" cy="93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rebuchet MS"/>
              <a:buNone/>
            </a:pPr>
            <a:r>
              <a:rPr b="1" lang="en-AU" sz="5100">
                <a:latin typeface="Trebuchet MS"/>
                <a:ea typeface="Trebuchet MS"/>
                <a:cs typeface="Trebuchet MS"/>
                <a:sym typeface="Trebuchet MS"/>
              </a:rPr>
              <a:t>Communications Journey - Participants &amp; Governors</a:t>
            </a:r>
            <a:endParaRPr sz="51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0800" y="4155462"/>
            <a:ext cx="727350" cy="7273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6" name="Google Shape;96;p14"/>
          <p:cNvCxnSpPr/>
          <p:nvPr/>
        </p:nvCxnSpPr>
        <p:spPr>
          <a:xfrm>
            <a:off x="470790" y="399558"/>
            <a:ext cx="11232300" cy="0"/>
          </a:xfrm>
          <a:prstGeom prst="straightConnector1">
            <a:avLst/>
          </a:prstGeom>
          <a:noFill/>
          <a:ln cap="flat" cmpd="sng" w="9525">
            <a:solidFill>
              <a:srgbClr val="AEABAB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7" name="Google Shape;97;p14"/>
          <p:cNvCxnSpPr/>
          <p:nvPr/>
        </p:nvCxnSpPr>
        <p:spPr>
          <a:xfrm>
            <a:off x="470790" y="1079916"/>
            <a:ext cx="11232300" cy="0"/>
          </a:xfrm>
          <a:prstGeom prst="straightConnector1">
            <a:avLst/>
          </a:prstGeom>
          <a:noFill/>
          <a:ln cap="flat" cmpd="sng" w="19050">
            <a:solidFill>
              <a:srgbClr val="D0CECE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8" name="Google Shape;98;p14"/>
          <p:cNvSpPr txBox="1"/>
          <p:nvPr>
            <p:ph type="title"/>
          </p:nvPr>
        </p:nvSpPr>
        <p:spPr>
          <a:xfrm>
            <a:off x="389144" y="686908"/>
            <a:ext cx="11414700" cy="70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rebuchet MS"/>
              <a:buNone/>
            </a:pPr>
            <a:r>
              <a:rPr b="1" baseline="30000" lang="en-AU" sz="6000">
                <a:latin typeface="Trebuchet MS"/>
                <a:ea typeface="Trebuchet MS"/>
                <a:cs typeface="Trebuchet MS"/>
                <a:sym typeface="Trebuchet MS"/>
              </a:rPr>
              <a:t>Participants Invitation Process</a:t>
            </a:r>
            <a:endParaRPr sz="600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388240" y="1171094"/>
            <a:ext cx="10515600" cy="28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rebuchet MS"/>
              <a:buNone/>
            </a:pPr>
            <a:r>
              <a:rPr baseline="30000" lang="en-AU" sz="24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Communications - Participants Journey</a:t>
            </a:r>
            <a:endParaRPr b="0" i="0" sz="2400" u="none" cap="none" strike="noStrik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00" name="Google Shape;100;p14"/>
          <p:cNvSpPr txBox="1"/>
          <p:nvPr>
            <p:ph idx="12" type="sldNum"/>
          </p:nvPr>
        </p:nvSpPr>
        <p:spPr>
          <a:xfrm>
            <a:off x="9055048" y="6446782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lang="en-AU" sz="1000">
                <a:solidFill>
                  <a:srgbClr val="1F3262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  <a:endParaRPr b="1" sz="1000">
              <a:solidFill>
                <a:srgbClr val="1F326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01" name="Google Shape;101;p14"/>
          <p:cNvSpPr txBox="1"/>
          <p:nvPr/>
        </p:nvSpPr>
        <p:spPr>
          <a:xfrm>
            <a:off x="388240" y="219388"/>
            <a:ext cx="9144000" cy="22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rebuchet MS"/>
              <a:buNone/>
            </a:pPr>
            <a:r>
              <a:rPr lang="en-AU" sz="1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Chapter 13 - Accreditation and Invitation</a:t>
            </a:r>
            <a:endParaRPr/>
          </a:p>
        </p:txBody>
      </p:sp>
      <p:pic>
        <p:nvPicPr>
          <p:cNvPr descr="A picture containing drawing&#10;&#10;Description automatically generated" id="102" name="Google Shape;102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129048" y="94889"/>
            <a:ext cx="609324" cy="609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071000" y="2273025"/>
            <a:ext cx="630252" cy="609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906053" y="3186581"/>
            <a:ext cx="727350" cy="7273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071000" y="4131126"/>
            <a:ext cx="630250" cy="609324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4917850" y="2162050"/>
            <a:ext cx="1184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470800" y="6517425"/>
            <a:ext cx="4363500" cy="2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sz="900">
                <a:solidFill>
                  <a:srgbClr val="333333"/>
                </a:solidFill>
                <a:latin typeface="Trebuchet MS"/>
                <a:ea typeface="Trebuchet MS"/>
                <a:cs typeface="Trebuchet MS"/>
                <a:sym typeface="Trebuchet MS"/>
              </a:rPr>
              <a:t>*Participation at the Annual Meeting is by invitation only.</a:t>
            </a:r>
            <a:endParaRPr sz="900">
              <a:solidFill>
                <a:srgbClr val="333333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0800" y="2209200"/>
            <a:ext cx="727350" cy="72735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4"/>
          <p:cNvSpPr txBox="1"/>
          <p:nvPr/>
        </p:nvSpPr>
        <p:spPr>
          <a:xfrm>
            <a:off x="263575" y="2806663"/>
            <a:ext cx="1141800" cy="2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900">
                <a:latin typeface="Trebuchet MS"/>
                <a:ea typeface="Trebuchet MS"/>
                <a:cs typeface="Trebuchet MS"/>
                <a:sym typeface="Trebuchet MS"/>
              </a:rPr>
              <a:t>Organization </a:t>
            </a:r>
            <a:r>
              <a:rPr b="1" lang="en-AU" sz="900">
                <a:latin typeface="Trebuchet MS"/>
                <a:ea typeface="Trebuchet MS"/>
                <a:cs typeface="Trebuchet MS"/>
                <a:sym typeface="Trebuchet MS"/>
              </a:rPr>
              <a:t>Accreditation</a:t>
            </a:r>
            <a:r>
              <a:rPr lang="en-AU" sz="90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br>
              <a:rPr lang="en-AU" sz="900"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AU" sz="700">
                <a:latin typeface="Trebuchet MS"/>
                <a:ea typeface="Trebuchet MS"/>
                <a:cs typeface="Trebuchet MS"/>
                <a:sym typeface="Trebuchet MS"/>
              </a:rPr>
              <a:t>ADB</a:t>
            </a:r>
            <a:endParaRPr sz="70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10" name="Google Shape;110;p14"/>
          <p:cNvSpPr txBox="1"/>
          <p:nvPr/>
        </p:nvSpPr>
        <p:spPr>
          <a:xfrm>
            <a:off x="1863775" y="2810375"/>
            <a:ext cx="1092000" cy="2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900">
                <a:latin typeface="Trebuchet MS"/>
                <a:ea typeface="Trebuchet MS"/>
                <a:cs typeface="Trebuchet MS"/>
                <a:sym typeface="Trebuchet MS"/>
              </a:rPr>
              <a:t>eDM (email) Invitation</a:t>
            </a:r>
            <a:br>
              <a:rPr lang="en-AU" sz="900"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AU" sz="700">
                <a:latin typeface="Trebuchet MS"/>
                <a:ea typeface="Trebuchet MS"/>
                <a:cs typeface="Trebuchet MS"/>
                <a:sym typeface="Trebuchet MS"/>
              </a:rPr>
              <a:t>ADB</a:t>
            </a:r>
            <a:endParaRPr sz="70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11" name="Google Shape;111;p14"/>
          <p:cNvSpPr txBox="1"/>
          <p:nvPr/>
        </p:nvSpPr>
        <p:spPr>
          <a:xfrm>
            <a:off x="1863775" y="4683050"/>
            <a:ext cx="990600" cy="2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900">
                <a:latin typeface="Trebuchet MS"/>
                <a:ea typeface="Trebuchet MS"/>
                <a:cs typeface="Trebuchet MS"/>
                <a:sym typeface="Trebuchet MS"/>
              </a:rPr>
              <a:t>eDM (email) Invitation</a:t>
            </a:r>
            <a:br>
              <a:rPr lang="en-AU" sz="900"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AU" sz="700">
                <a:latin typeface="Trebuchet MS"/>
                <a:ea typeface="Trebuchet MS"/>
                <a:cs typeface="Trebuchet MS"/>
                <a:sym typeface="Trebuchet MS"/>
              </a:rPr>
              <a:t>Host Country</a:t>
            </a:r>
            <a:endParaRPr sz="70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12" name="Google Shape;112;p14"/>
          <p:cNvSpPr txBox="1"/>
          <p:nvPr/>
        </p:nvSpPr>
        <p:spPr>
          <a:xfrm>
            <a:off x="3738050" y="3844750"/>
            <a:ext cx="1092000" cy="72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900">
                <a:latin typeface="Trebuchet MS"/>
                <a:ea typeface="Trebuchet MS"/>
                <a:cs typeface="Trebuchet MS"/>
                <a:sym typeface="Trebuchet MS"/>
              </a:rPr>
              <a:t>Registration</a:t>
            </a:r>
            <a:br>
              <a:rPr lang="en-AU" sz="900"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AU" sz="700">
                <a:latin typeface="Trebuchet MS"/>
                <a:ea typeface="Trebuchet MS"/>
                <a:cs typeface="Trebuchet MS"/>
                <a:sym typeface="Trebuchet MS"/>
              </a:rPr>
              <a:t>Managed by ADB </a:t>
            </a:r>
            <a:br>
              <a:rPr lang="en-AU" sz="700"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AU" sz="700">
                <a:latin typeface="Trebuchet MS"/>
                <a:ea typeface="Trebuchet MS"/>
                <a:cs typeface="Trebuchet MS"/>
                <a:sym typeface="Trebuchet MS"/>
              </a:rPr>
              <a:t>in collaboration with </a:t>
            </a:r>
            <a:endParaRPr sz="7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700">
                <a:latin typeface="Trebuchet MS"/>
                <a:ea typeface="Trebuchet MS"/>
                <a:cs typeface="Trebuchet MS"/>
                <a:sym typeface="Trebuchet MS"/>
              </a:rPr>
              <a:t>a Registration </a:t>
            </a:r>
            <a:endParaRPr sz="7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700">
                <a:latin typeface="Trebuchet MS"/>
                <a:ea typeface="Trebuchet MS"/>
                <a:cs typeface="Trebuchet MS"/>
                <a:sym typeface="Trebuchet MS"/>
              </a:rPr>
              <a:t>supplier</a:t>
            </a:r>
            <a:endParaRPr sz="70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cxnSp>
        <p:nvCxnSpPr>
          <p:cNvPr id="113" name="Google Shape;113;p14"/>
          <p:cNvCxnSpPr>
            <a:stCxn id="103" idx="3"/>
            <a:endCxn id="104" idx="1"/>
          </p:cNvCxnSpPr>
          <p:nvPr/>
        </p:nvCxnSpPr>
        <p:spPr>
          <a:xfrm>
            <a:off x="2701252" y="2577688"/>
            <a:ext cx="1204800" cy="972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4" name="Google Shape;114;p14"/>
          <p:cNvCxnSpPr>
            <a:stCxn id="105" idx="3"/>
            <a:endCxn id="104" idx="1"/>
          </p:cNvCxnSpPr>
          <p:nvPr/>
        </p:nvCxnSpPr>
        <p:spPr>
          <a:xfrm flipH="1" rot="10800000">
            <a:off x="2701250" y="3550188"/>
            <a:ext cx="1204800" cy="885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5" name="Google Shape;115;p14"/>
          <p:cNvSpPr txBox="1"/>
          <p:nvPr/>
        </p:nvSpPr>
        <p:spPr>
          <a:xfrm>
            <a:off x="316700" y="4740450"/>
            <a:ext cx="1028400" cy="2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900">
                <a:latin typeface="Trebuchet MS"/>
                <a:ea typeface="Trebuchet MS"/>
                <a:cs typeface="Trebuchet MS"/>
                <a:sym typeface="Trebuchet MS"/>
              </a:rPr>
              <a:t>Organization Accreditation</a:t>
            </a:r>
            <a:r>
              <a:rPr lang="en-AU" sz="900"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br>
              <a:rPr lang="en-AU" sz="900"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AU" sz="700">
                <a:latin typeface="Trebuchet MS"/>
                <a:ea typeface="Trebuchet MS"/>
                <a:cs typeface="Trebuchet MS"/>
                <a:sym typeface="Trebuchet MS"/>
              </a:rPr>
              <a:t>Host Country</a:t>
            </a:r>
            <a:endParaRPr sz="70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cxnSp>
        <p:nvCxnSpPr>
          <p:cNvPr id="116" name="Google Shape;116;p14"/>
          <p:cNvCxnSpPr>
            <a:stCxn id="108" idx="3"/>
            <a:endCxn id="103" idx="1"/>
          </p:cNvCxnSpPr>
          <p:nvPr/>
        </p:nvCxnSpPr>
        <p:spPr>
          <a:xfrm>
            <a:off x="1198150" y="2572875"/>
            <a:ext cx="872700" cy="4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7" name="Google Shape;117;p14"/>
          <p:cNvCxnSpPr/>
          <p:nvPr/>
        </p:nvCxnSpPr>
        <p:spPr>
          <a:xfrm>
            <a:off x="1198150" y="4514600"/>
            <a:ext cx="8727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118" name="Google Shape;118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1002325" y="3205575"/>
            <a:ext cx="630250" cy="63025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4"/>
          <p:cNvSpPr/>
          <p:nvPr/>
        </p:nvSpPr>
        <p:spPr>
          <a:xfrm>
            <a:off x="523925" y="1802050"/>
            <a:ext cx="4213200" cy="2238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900"/>
              <a:t>PRE-EVENT - </a:t>
            </a:r>
            <a:r>
              <a:rPr lang="en-AU" sz="900"/>
              <a:t>PHASE 1</a:t>
            </a:r>
            <a:endParaRPr sz="900"/>
          </a:p>
        </p:txBody>
      </p:sp>
      <p:pic>
        <p:nvPicPr>
          <p:cNvPr id="120" name="Google Shape;120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920378" y="5121906"/>
            <a:ext cx="727350" cy="727333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14"/>
          <p:cNvSpPr txBox="1"/>
          <p:nvPr/>
        </p:nvSpPr>
        <p:spPr>
          <a:xfrm>
            <a:off x="3775150" y="5780175"/>
            <a:ext cx="1092000" cy="72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900">
                <a:latin typeface="Trebuchet MS"/>
                <a:ea typeface="Trebuchet MS"/>
                <a:cs typeface="Trebuchet MS"/>
                <a:sym typeface="Trebuchet MS"/>
              </a:rPr>
              <a:t>Tours Program</a:t>
            </a:r>
            <a:br>
              <a:rPr lang="en-AU" sz="900"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AU" sz="700">
                <a:latin typeface="Trebuchet MS"/>
                <a:ea typeface="Trebuchet MS"/>
                <a:cs typeface="Trebuchet MS"/>
                <a:sym typeface="Trebuchet MS"/>
              </a:rPr>
              <a:t>Managed by Host Country</a:t>
            </a:r>
            <a:endParaRPr sz="70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cxnSp>
        <p:nvCxnSpPr>
          <p:cNvPr id="122" name="Google Shape;122;p14"/>
          <p:cNvCxnSpPr>
            <a:stCxn id="112" idx="2"/>
            <a:endCxn id="120" idx="0"/>
          </p:cNvCxnSpPr>
          <p:nvPr/>
        </p:nvCxnSpPr>
        <p:spPr>
          <a:xfrm>
            <a:off x="4284050" y="4572250"/>
            <a:ext cx="0" cy="549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123" name="Google Shape;123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781375" y="4141900"/>
            <a:ext cx="630252" cy="609325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14"/>
          <p:cNvSpPr txBox="1"/>
          <p:nvPr/>
        </p:nvSpPr>
        <p:spPr>
          <a:xfrm>
            <a:off x="5601200" y="4720625"/>
            <a:ext cx="990600" cy="2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900">
                <a:latin typeface="Trebuchet MS"/>
                <a:ea typeface="Trebuchet MS"/>
                <a:cs typeface="Trebuchet MS"/>
                <a:sym typeface="Trebuchet MS"/>
              </a:rPr>
              <a:t>eDM (email) Reminder</a:t>
            </a:r>
            <a:br>
              <a:rPr lang="en-AU" sz="900"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AU" sz="700">
                <a:latin typeface="Trebuchet MS"/>
                <a:ea typeface="Trebuchet MS"/>
                <a:cs typeface="Trebuchet MS"/>
                <a:sym typeface="Trebuchet MS"/>
              </a:rPr>
              <a:t>Host Country</a:t>
            </a:r>
            <a:endParaRPr sz="70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25" name="Google Shape;125;p1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621625" y="4449575"/>
            <a:ext cx="765900" cy="7659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6" name="Google Shape;126;p14"/>
          <p:cNvCxnSpPr>
            <a:stCxn id="104" idx="3"/>
            <a:endCxn id="127" idx="1"/>
          </p:cNvCxnSpPr>
          <p:nvPr/>
        </p:nvCxnSpPr>
        <p:spPr>
          <a:xfrm flipH="1" rot="10800000">
            <a:off x="4633403" y="3520848"/>
            <a:ext cx="3028800" cy="29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8" name="Google Shape;128;p14"/>
          <p:cNvCxnSpPr>
            <a:stCxn id="104" idx="3"/>
            <a:endCxn id="123" idx="1"/>
          </p:cNvCxnSpPr>
          <p:nvPr/>
        </p:nvCxnSpPr>
        <p:spPr>
          <a:xfrm>
            <a:off x="4633403" y="3550248"/>
            <a:ext cx="1148100" cy="896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9" name="Google Shape;129;p14"/>
          <p:cNvSpPr txBox="1"/>
          <p:nvPr/>
        </p:nvSpPr>
        <p:spPr>
          <a:xfrm>
            <a:off x="6237225" y="3492675"/>
            <a:ext cx="990600" cy="19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700">
                <a:latin typeface="Trebuchet MS"/>
                <a:ea typeface="Trebuchet MS"/>
                <a:cs typeface="Trebuchet MS"/>
                <a:sym typeface="Trebuchet MS"/>
              </a:rPr>
              <a:t>Registered</a:t>
            </a:r>
            <a:endParaRPr sz="500">
              <a:highlight>
                <a:srgbClr val="FFFF00"/>
              </a:highlight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30" name="Google Shape;130;p14"/>
          <p:cNvPicPr preferRelativeResize="0"/>
          <p:nvPr/>
        </p:nvPicPr>
        <p:blipFill rotWithShape="1">
          <a:blip r:embed="rId9">
            <a:alphaModFix/>
          </a:blip>
          <a:srcRect b="15446" l="0" r="0" t="14910"/>
          <a:stretch/>
        </p:blipFill>
        <p:spPr>
          <a:xfrm>
            <a:off x="6624188" y="3376250"/>
            <a:ext cx="216681" cy="195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14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5185841" y="3884654"/>
            <a:ext cx="216676" cy="216684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14"/>
          <p:cNvSpPr txBox="1"/>
          <p:nvPr/>
        </p:nvSpPr>
        <p:spPr>
          <a:xfrm rot="2289668">
            <a:off x="4712131" y="3986406"/>
            <a:ext cx="990492" cy="19570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700">
                <a:latin typeface="Trebuchet MS"/>
                <a:ea typeface="Trebuchet MS"/>
                <a:cs typeface="Trebuchet MS"/>
                <a:sym typeface="Trebuchet MS"/>
              </a:rPr>
              <a:t>No Response</a:t>
            </a:r>
            <a:endParaRPr sz="500">
              <a:highlight>
                <a:srgbClr val="FFFF00"/>
              </a:highlight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27" name="Google Shape;127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662175" y="3216038"/>
            <a:ext cx="630252" cy="609325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14"/>
          <p:cNvSpPr txBox="1"/>
          <p:nvPr/>
        </p:nvSpPr>
        <p:spPr>
          <a:xfrm>
            <a:off x="7532625" y="3776275"/>
            <a:ext cx="899700" cy="2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900">
                <a:latin typeface="Trebuchet MS"/>
                <a:ea typeface="Trebuchet MS"/>
                <a:cs typeface="Trebuchet MS"/>
                <a:sym typeface="Trebuchet MS"/>
              </a:rPr>
              <a:t>Confirmation eDM (Email)</a:t>
            </a:r>
            <a:br>
              <a:rPr lang="en-AU" sz="900">
                <a:latin typeface="Trebuchet MS"/>
                <a:ea typeface="Trebuchet MS"/>
                <a:cs typeface="Trebuchet MS"/>
                <a:sym typeface="Trebuchet MS"/>
              </a:rPr>
            </a:br>
            <a:endParaRPr sz="700">
              <a:highlight>
                <a:srgbClr val="FFFF00"/>
              </a:highlight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34" name="Google Shape;134;p14"/>
          <p:cNvSpPr txBox="1"/>
          <p:nvPr/>
        </p:nvSpPr>
        <p:spPr>
          <a:xfrm>
            <a:off x="7532625" y="4964250"/>
            <a:ext cx="990600" cy="2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900">
                <a:latin typeface="Trebuchet MS"/>
                <a:ea typeface="Trebuchet MS"/>
                <a:cs typeface="Trebuchet MS"/>
                <a:sym typeface="Trebuchet MS"/>
              </a:rPr>
              <a:t>Notifications or </a:t>
            </a:r>
            <a:r>
              <a:rPr b="1" lang="en-AU" sz="900">
                <a:latin typeface="Trebuchet MS"/>
                <a:ea typeface="Trebuchet MS"/>
                <a:cs typeface="Trebuchet MS"/>
                <a:sym typeface="Trebuchet MS"/>
              </a:rPr>
              <a:t>eDM (Email)</a:t>
            </a:r>
            <a:br>
              <a:rPr b="1" lang="en-AU" sz="900"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AU" sz="7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to remind delegates to provide their flight information</a:t>
            </a:r>
            <a:endParaRPr b="1" sz="9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lang="en-AU" sz="900">
                <a:latin typeface="Trebuchet MS"/>
                <a:ea typeface="Trebuchet MS"/>
                <a:cs typeface="Trebuchet MS"/>
                <a:sym typeface="Trebuchet MS"/>
              </a:rPr>
            </a:br>
            <a:endParaRPr sz="700">
              <a:highlight>
                <a:srgbClr val="FFFF00"/>
              </a:highlight>
              <a:latin typeface="Trebuchet MS"/>
              <a:ea typeface="Trebuchet MS"/>
              <a:cs typeface="Trebuchet MS"/>
              <a:sym typeface="Trebuchet MS"/>
            </a:endParaRPr>
          </a:p>
        </p:txBody>
      </p:sp>
      <p:cxnSp>
        <p:nvCxnSpPr>
          <p:cNvPr id="135" name="Google Shape;135;p14"/>
          <p:cNvCxnSpPr/>
          <p:nvPr/>
        </p:nvCxnSpPr>
        <p:spPr>
          <a:xfrm>
            <a:off x="8027925" y="4169800"/>
            <a:ext cx="0" cy="461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6" name="Google Shape;136;p14"/>
          <p:cNvSpPr/>
          <p:nvPr/>
        </p:nvSpPr>
        <p:spPr>
          <a:xfrm>
            <a:off x="5000700" y="1809975"/>
            <a:ext cx="3386700" cy="2238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900">
                <a:solidFill>
                  <a:schemeClr val="dk1"/>
                </a:solidFill>
              </a:rPr>
              <a:t>PRE-EVENT - </a:t>
            </a:r>
            <a:r>
              <a:rPr lang="en-AU" sz="900">
                <a:solidFill>
                  <a:schemeClr val="dk1"/>
                </a:solidFill>
              </a:rPr>
              <a:t>PHASE 2</a:t>
            </a:r>
            <a:endParaRPr b="1" sz="900"/>
          </a:p>
        </p:txBody>
      </p:sp>
      <p:sp>
        <p:nvSpPr>
          <p:cNvPr id="137" name="Google Shape;137;p14"/>
          <p:cNvSpPr/>
          <p:nvPr/>
        </p:nvSpPr>
        <p:spPr>
          <a:xfrm>
            <a:off x="10548975" y="1801500"/>
            <a:ext cx="1370700" cy="223800"/>
          </a:xfrm>
          <a:prstGeom prst="rect">
            <a:avLst/>
          </a:prstGeom>
          <a:solidFill>
            <a:srgbClr val="F4CC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900">
                <a:solidFill>
                  <a:schemeClr val="dk1"/>
                </a:solidFill>
              </a:rPr>
              <a:t>ONSITE</a:t>
            </a:r>
            <a:r>
              <a:rPr b="1" lang="en-AU" sz="900">
                <a:solidFill>
                  <a:schemeClr val="dk1"/>
                </a:solidFill>
              </a:rPr>
              <a:t> - </a:t>
            </a:r>
            <a:r>
              <a:rPr lang="en-AU" sz="900">
                <a:solidFill>
                  <a:schemeClr val="dk1"/>
                </a:solidFill>
              </a:rPr>
              <a:t>PHASE 5</a:t>
            </a:r>
            <a:endParaRPr b="1" sz="900"/>
          </a:p>
        </p:txBody>
      </p:sp>
      <p:sp>
        <p:nvSpPr>
          <p:cNvPr id="138" name="Google Shape;138;p14"/>
          <p:cNvSpPr/>
          <p:nvPr/>
        </p:nvSpPr>
        <p:spPr>
          <a:xfrm>
            <a:off x="8766050" y="1802050"/>
            <a:ext cx="1548300" cy="2238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900">
                <a:solidFill>
                  <a:schemeClr val="dk1"/>
                </a:solidFill>
              </a:rPr>
              <a:t>WEEK PRIOR</a:t>
            </a:r>
            <a:r>
              <a:rPr b="1" lang="en-AU" sz="900">
                <a:solidFill>
                  <a:schemeClr val="dk1"/>
                </a:solidFill>
              </a:rPr>
              <a:t> - </a:t>
            </a:r>
            <a:r>
              <a:rPr lang="en-AU" sz="900">
                <a:solidFill>
                  <a:schemeClr val="dk1"/>
                </a:solidFill>
              </a:rPr>
              <a:t>PHASE 4</a:t>
            </a:r>
            <a:endParaRPr b="1" sz="900"/>
          </a:p>
        </p:txBody>
      </p:sp>
      <p:pic>
        <p:nvPicPr>
          <p:cNvPr id="139" name="Google Shape;139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237775" y="3216050"/>
            <a:ext cx="630252" cy="609325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14"/>
          <p:cNvSpPr txBox="1"/>
          <p:nvPr/>
        </p:nvSpPr>
        <p:spPr>
          <a:xfrm>
            <a:off x="9056450" y="3749175"/>
            <a:ext cx="990600" cy="2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900">
                <a:latin typeface="Trebuchet MS"/>
                <a:ea typeface="Trebuchet MS"/>
                <a:cs typeface="Trebuchet MS"/>
                <a:sym typeface="Trebuchet MS"/>
              </a:rPr>
              <a:t>Final Comms</a:t>
            </a:r>
            <a:r>
              <a:rPr b="1" lang="en-AU" sz="900">
                <a:latin typeface="Trebuchet MS"/>
                <a:ea typeface="Trebuchet MS"/>
                <a:cs typeface="Trebuchet MS"/>
                <a:sym typeface="Trebuchet MS"/>
              </a:rPr>
              <a:t> eDM (Email)</a:t>
            </a:r>
            <a:endParaRPr sz="9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700">
                <a:latin typeface="Trebuchet MS"/>
                <a:ea typeface="Trebuchet MS"/>
                <a:cs typeface="Trebuchet MS"/>
                <a:sym typeface="Trebuchet MS"/>
              </a:rPr>
              <a:t>Schedule of events</a:t>
            </a:r>
            <a:endParaRPr sz="7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700">
                <a:latin typeface="Trebuchet MS"/>
                <a:ea typeface="Trebuchet MS"/>
                <a:cs typeface="Trebuchet MS"/>
                <a:sym typeface="Trebuchet MS"/>
              </a:rPr>
              <a:t>Transport Info</a:t>
            </a:r>
            <a:endParaRPr sz="7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700">
                <a:latin typeface="Trebuchet MS"/>
                <a:ea typeface="Trebuchet MS"/>
                <a:cs typeface="Trebuchet MS"/>
                <a:sym typeface="Trebuchet MS"/>
              </a:rPr>
              <a:t>Hotel Info</a:t>
            </a:r>
            <a:endParaRPr sz="7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lang="en-AU" sz="700">
                <a:latin typeface="Trebuchet MS"/>
                <a:ea typeface="Trebuchet MS"/>
                <a:cs typeface="Trebuchet MS"/>
                <a:sym typeface="Trebuchet MS"/>
              </a:rPr>
            </a:br>
            <a:endParaRPr sz="700">
              <a:highlight>
                <a:srgbClr val="FFFF00"/>
              </a:highlight>
              <a:latin typeface="Trebuchet MS"/>
              <a:ea typeface="Trebuchet MS"/>
              <a:cs typeface="Trebuchet MS"/>
              <a:sym typeface="Trebuchet MS"/>
            </a:endParaRPr>
          </a:p>
        </p:txBody>
      </p:sp>
      <p:cxnSp>
        <p:nvCxnSpPr>
          <p:cNvPr id="141" name="Google Shape;141;p14"/>
          <p:cNvCxnSpPr>
            <a:stCxn id="127" idx="3"/>
            <a:endCxn id="139" idx="1"/>
          </p:cNvCxnSpPr>
          <p:nvPr/>
        </p:nvCxnSpPr>
        <p:spPr>
          <a:xfrm>
            <a:off x="8292427" y="3520700"/>
            <a:ext cx="9453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2" name="Google Shape;142;p14"/>
          <p:cNvCxnSpPr>
            <a:stCxn id="139" idx="3"/>
            <a:endCxn id="118" idx="1"/>
          </p:cNvCxnSpPr>
          <p:nvPr/>
        </p:nvCxnSpPr>
        <p:spPr>
          <a:xfrm>
            <a:off x="9868027" y="3520713"/>
            <a:ext cx="11343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43" name="Google Shape;143;p14"/>
          <p:cNvSpPr txBox="1"/>
          <p:nvPr/>
        </p:nvSpPr>
        <p:spPr>
          <a:xfrm>
            <a:off x="10822150" y="3749163"/>
            <a:ext cx="990600" cy="2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900">
                <a:latin typeface="Trebuchet MS"/>
                <a:ea typeface="Trebuchet MS"/>
                <a:cs typeface="Trebuchet MS"/>
                <a:sym typeface="Trebuchet MS"/>
              </a:rPr>
              <a:t>Onsite Registration</a:t>
            </a:r>
            <a:endParaRPr sz="9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700">
                <a:latin typeface="Trebuchet MS"/>
                <a:ea typeface="Trebuchet MS"/>
                <a:cs typeface="Trebuchet MS"/>
                <a:sym typeface="Trebuchet MS"/>
              </a:rPr>
              <a:t>If delegates have not pre-registered, they must be accredited by Host Country</a:t>
            </a:r>
            <a:endParaRPr sz="7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lang="en-AU" sz="700">
                <a:latin typeface="Trebuchet MS"/>
                <a:ea typeface="Trebuchet MS"/>
                <a:cs typeface="Trebuchet MS"/>
                <a:sym typeface="Trebuchet MS"/>
              </a:rPr>
            </a:br>
            <a:endParaRPr sz="700">
              <a:highlight>
                <a:srgbClr val="FFFF00"/>
              </a:highlight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5"/>
          <p:cNvSpPr/>
          <p:nvPr/>
        </p:nvSpPr>
        <p:spPr>
          <a:xfrm>
            <a:off x="3787781" y="3311725"/>
            <a:ext cx="2451838" cy="609325"/>
          </a:xfrm>
          <a:prstGeom prst="flowChartOffpageConnector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49" name="Google Shape;149;p15"/>
          <p:cNvCxnSpPr/>
          <p:nvPr/>
        </p:nvCxnSpPr>
        <p:spPr>
          <a:xfrm>
            <a:off x="470790" y="399558"/>
            <a:ext cx="11232300" cy="0"/>
          </a:xfrm>
          <a:prstGeom prst="straightConnector1">
            <a:avLst/>
          </a:prstGeom>
          <a:noFill/>
          <a:ln cap="flat" cmpd="sng" w="9525">
            <a:solidFill>
              <a:srgbClr val="AEABAB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50" name="Google Shape;150;p15"/>
          <p:cNvCxnSpPr/>
          <p:nvPr/>
        </p:nvCxnSpPr>
        <p:spPr>
          <a:xfrm>
            <a:off x="470790" y="1079916"/>
            <a:ext cx="11232300" cy="0"/>
          </a:xfrm>
          <a:prstGeom prst="straightConnector1">
            <a:avLst/>
          </a:prstGeom>
          <a:noFill/>
          <a:ln cap="flat" cmpd="sng" w="19050">
            <a:solidFill>
              <a:srgbClr val="D0CECE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51" name="Google Shape;151;p15"/>
          <p:cNvSpPr txBox="1"/>
          <p:nvPr>
            <p:ph type="title"/>
          </p:nvPr>
        </p:nvSpPr>
        <p:spPr>
          <a:xfrm>
            <a:off x="389144" y="686908"/>
            <a:ext cx="11414700" cy="70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rebuchet MS"/>
              <a:buNone/>
            </a:pPr>
            <a:r>
              <a:rPr b="1" baseline="30000" lang="en-AU" sz="6000">
                <a:latin typeface="Trebuchet MS"/>
                <a:ea typeface="Trebuchet MS"/>
                <a:cs typeface="Trebuchet MS"/>
                <a:sym typeface="Trebuchet MS"/>
              </a:rPr>
              <a:t>Governors</a:t>
            </a:r>
            <a:r>
              <a:rPr b="1" baseline="30000" lang="en-AU" sz="6000">
                <a:latin typeface="Trebuchet MS"/>
                <a:ea typeface="Trebuchet MS"/>
                <a:cs typeface="Trebuchet MS"/>
                <a:sym typeface="Trebuchet MS"/>
              </a:rPr>
              <a:t> Invitation Process</a:t>
            </a:r>
            <a:endParaRPr sz="600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2" name="Google Shape;152;p15"/>
          <p:cNvSpPr txBox="1"/>
          <p:nvPr/>
        </p:nvSpPr>
        <p:spPr>
          <a:xfrm>
            <a:off x="540050" y="1195075"/>
            <a:ext cx="13764300" cy="28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rebuchet MS"/>
              <a:buNone/>
            </a:pPr>
            <a:r>
              <a:rPr baseline="30000" lang="en-AU" sz="24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Communications - Participants Journey</a:t>
            </a:r>
            <a:endParaRPr baseline="30000" sz="24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3" name="Google Shape;153;p15"/>
          <p:cNvSpPr txBox="1"/>
          <p:nvPr>
            <p:ph idx="12" type="sldNum"/>
          </p:nvPr>
        </p:nvSpPr>
        <p:spPr>
          <a:xfrm>
            <a:off x="9055048" y="6446782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lang="en-AU" sz="1000">
                <a:solidFill>
                  <a:srgbClr val="1F3262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  <a:endParaRPr b="1" sz="1000">
              <a:solidFill>
                <a:srgbClr val="1F326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4" name="Google Shape;154;p15"/>
          <p:cNvSpPr txBox="1"/>
          <p:nvPr/>
        </p:nvSpPr>
        <p:spPr>
          <a:xfrm>
            <a:off x="388240" y="219388"/>
            <a:ext cx="9144000" cy="22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rebuchet MS"/>
              <a:buNone/>
            </a:pPr>
            <a:r>
              <a:rPr lang="en-AU" sz="1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Chapter 13 - Accreditation and Invitation</a:t>
            </a:r>
            <a:endParaRPr/>
          </a:p>
        </p:txBody>
      </p:sp>
      <p:pic>
        <p:nvPicPr>
          <p:cNvPr descr="A picture containing drawing&#10;&#10;Description automatically generated" id="155" name="Google Shape;155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129048" y="94889"/>
            <a:ext cx="609324" cy="609324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15"/>
          <p:cNvSpPr/>
          <p:nvPr/>
        </p:nvSpPr>
        <p:spPr>
          <a:xfrm>
            <a:off x="537595" y="1599425"/>
            <a:ext cx="2510100" cy="289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AU">
                <a:latin typeface="Trebuchet MS"/>
                <a:ea typeface="Trebuchet MS"/>
                <a:cs typeface="Trebuchet MS"/>
                <a:sym typeface="Trebuchet MS"/>
              </a:rPr>
              <a:t>SELECTION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7" name="Google Shape;157;p15"/>
          <p:cNvSpPr/>
          <p:nvPr/>
        </p:nvSpPr>
        <p:spPr>
          <a:xfrm>
            <a:off x="537595" y="2052975"/>
            <a:ext cx="2509852" cy="1159300"/>
          </a:xfrm>
          <a:prstGeom prst="flowChartOffpageConnector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5"/>
          <p:cNvSpPr/>
          <p:nvPr/>
        </p:nvSpPr>
        <p:spPr>
          <a:xfrm>
            <a:off x="537500" y="3314350"/>
            <a:ext cx="2509916" cy="609325"/>
          </a:xfrm>
          <a:prstGeom prst="flowChartOffpageConnector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5"/>
          <p:cNvSpPr txBox="1"/>
          <p:nvPr/>
        </p:nvSpPr>
        <p:spPr>
          <a:xfrm>
            <a:off x="537532" y="3318050"/>
            <a:ext cx="2510100" cy="5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Act as conduit between ADB and individual delegates;</a:t>
            </a:r>
            <a:endParaRPr sz="10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00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60" name="Google Shape;160;p15"/>
          <p:cNvSpPr txBox="1"/>
          <p:nvPr/>
        </p:nvSpPr>
        <p:spPr>
          <a:xfrm>
            <a:off x="540042" y="2052975"/>
            <a:ext cx="2451900" cy="109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Several months before opening of registration, Registration unit sends an email to Board assistants requesting them to nominate contact </a:t>
            </a:r>
            <a:endParaRPr sz="10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persons who;</a:t>
            </a:r>
            <a:endParaRPr sz="1000">
              <a:solidFill>
                <a:srgbClr val="333333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61" name="Google Shape;161;p15"/>
          <p:cNvSpPr/>
          <p:nvPr/>
        </p:nvSpPr>
        <p:spPr>
          <a:xfrm>
            <a:off x="3787750" y="1599425"/>
            <a:ext cx="2451900" cy="289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AU">
                <a:latin typeface="Trebuchet MS"/>
                <a:ea typeface="Trebuchet MS"/>
                <a:cs typeface="Trebuchet MS"/>
                <a:sym typeface="Trebuchet MS"/>
              </a:rPr>
              <a:t>ACCREDITATION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62" name="Google Shape;162;p15"/>
          <p:cNvSpPr/>
          <p:nvPr/>
        </p:nvSpPr>
        <p:spPr>
          <a:xfrm>
            <a:off x="3793647" y="2052975"/>
            <a:ext cx="2440044" cy="1159300"/>
          </a:xfrm>
          <a:prstGeom prst="flowChartOffpageConnector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5"/>
          <p:cNvSpPr txBox="1"/>
          <p:nvPr/>
        </p:nvSpPr>
        <p:spPr>
          <a:xfrm>
            <a:off x="3796545" y="2052976"/>
            <a:ext cx="2434200" cy="109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Once all/most delegations have provided their nominations, email address designated focal are updated </a:t>
            </a:r>
            <a:endParaRPr sz="10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in the database </a:t>
            </a:r>
            <a:endParaRPr sz="10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(EventsAIR contact store). </a:t>
            </a:r>
            <a:r>
              <a:rPr lang="en-AU" sz="1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endParaRPr sz="10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64" name="Google Shape;164;p15"/>
          <p:cNvSpPr/>
          <p:nvPr/>
        </p:nvSpPr>
        <p:spPr>
          <a:xfrm>
            <a:off x="6989622" y="2052983"/>
            <a:ext cx="2440155" cy="1159292"/>
          </a:xfrm>
          <a:prstGeom prst="flowChartOffpageConnector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5"/>
          <p:cNvSpPr txBox="1"/>
          <p:nvPr/>
        </p:nvSpPr>
        <p:spPr>
          <a:xfrm>
            <a:off x="6992463" y="2052979"/>
            <a:ext cx="2434500" cy="109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Invitation letters sent through the registration system (EventsAIR) on </a:t>
            </a:r>
            <a:endParaRPr sz="10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the day when online </a:t>
            </a:r>
            <a:endParaRPr sz="10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registration opens.</a:t>
            </a:r>
            <a:endParaRPr sz="10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333333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66" name="Google Shape;166;p15"/>
          <p:cNvSpPr/>
          <p:nvPr/>
        </p:nvSpPr>
        <p:spPr>
          <a:xfrm>
            <a:off x="537600" y="4010725"/>
            <a:ext cx="2509900" cy="940200"/>
          </a:xfrm>
          <a:prstGeom prst="flowChartOffpageConnector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5"/>
          <p:cNvSpPr/>
          <p:nvPr/>
        </p:nvSpPr>
        <p:spPr>
          <a:xfrm>
            <a:off x="537600" y="5090177"/>
            <a:ext cx="2509900" cy="491275"/>
          </a:xfrm>
          <a:prstGeom prst="flowChartOffpageConnector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AU" sz="1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AU" sz="1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E</a:t>
            </a:r>
            <a:r>
              <a:rPr lang="en-AU" sz="1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nsure security of </a:t>
            </a:r>
            <a:endParaRPr sz="10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the access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68" name="Google Shape;168;p15"/>
          <p:cNvSpPr txBox="1"/>
          <p:nvPr/>
        </p:nvSpPr>
        <p:spPr>
          <a:xfrm>
            <a:off x="537595" y="4010725"/>
            <a:ext cx="2510100" cy="8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R</a:t>
            </a:r>
            <a:r>
              <a:rPr lang="en-AU" sz="1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eceive access to the online registration system from OSEC and provide such access to the officially nominated delegates;</a:t>
            </a:r>
            <a:endParaRPr sz="10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00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69" name="Google Shape;169;p15"/>
          <p:cNvSpPr/>
          <p:nvPr/>
        </p:nvSpPr>
        <p:spPr>
          <a:xfrm>
            <a:off x="537595" y="5730875"/>
            <a:ext cx="2509916" cy="940200"/>
          </a:xfrm>
          <a:prstGeom prst="flowChartOffpageConnector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AU" sz="1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AU" sz="1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</a:t>
            </a:r>
            <a:r>
              <a:rPr lang="en-AU" sz="1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nform ADB of the "Registration Category" for each delegate as well as the designated Head </a:t>
            </a:r>
            <a:endParaRPr sz="10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AU" sz="1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of Delegation.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70" name="Google Shape;170;p15"/>
          <p:cNvSpPr/>
          <p:nvPr/>
        </p:nvSpPr>
        <p:spPr>
          <a:xfrm>
            <a:off x="6983725" y="1608450"/>
            <a:ext cx="2451900" cy="289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AU">
                <a:latin typeface="Trebuchet MS"/>
                <a:ea typeface="Trebuchet MS"/>
                <a:cs typeface="Trebuchet MS"/>
                <a:sym typeface="Trebuchet MS"/>
              </a:rPr>
              <a:t>INVITATION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71" name="Google Shape;171;p15"/>
          <p:cNvSpPr txBox="1"/>
          <p:nvPr/>
        </p:nvSpPr>
        <p:spPr>
          <a:xfrm>
            <a:off x="3787781" y="3311725"/>
            <a:ext cx="2451900" cy="5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AU" sz="1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Group code per delegation is updated.</a:t>
            </a:r>
            <a:endParaRPr sz="10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000"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